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3F4_BF25423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5"/>
  </p:sldMasterIdLst>
  <p:notesMasterIdLst>
    <p:notesMasterId r:id="rId38"/>
  </p:notesMasterIdLst>
  <p:sldIdLst>
    <p:sldId id="967" r:id="rId6"/>
    <p:sldId id="969" r:id="rId7"/>
    <p:sldId id="977" r:id="rId8"/>
    <p:sldId id="978" r:id="rId9"/>
    <p:sldId id="979" r:id="rId10"/>
    <p:sldId id="980" r:id="rId11"/>
    <p:sldId id="981" r:id="rId12"/>
    <p:sldId id="982" r:id="rId13"/>
    <p:sldId id="986" r:id="rId14"/>
    <p:sldId id="983" r:id="rId15"/>
    <p:sldId id="988" r:id="rId16"/>
    <p:sldId id="984" r:id="rId17"/>
    <p:sldId id="995" r:id="rId18"/>
    <p:sldId id="985" r:id="rId19"/>
    <p:sldId id="987" r:id="rId20"/>
    <p:sldId id="1017" r:id="rId21"/>
    <p:sldId id="1018" r:id="rId22"/>
    <p:sldId id="1012" r:id="rId23"/>
    <p:sldId id="989" r:id="rId24"/>
    <p:sldId id="990" r:id="rId25"/>
    <p:sldId id="991" r:id="rId26"/>
    <p:sldId id="1023" r:id="rId27"/>
    <p:sldId id="996" r:id="rId28"/>
    <p:sldId id="997" r:id="rId29"/>
    <p:sldId id="1013" r:id="rId30"/>
    <p:sldId id="1019" r:id="rId31"/>
    <p:sldId id="1014" r:id="rId32"/>
    <p:sldId id="1015" r:id="rId33"/>
    <p:sldId id="1016" r:id="rId34"/>
    <p:sldId id="1020" r:id="rId35"/>
    <p:sldId id="1021" r:id="rId36"/>
    <p:sldId id="1022" r:id="rId37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6">
          <p15:clr>
            <a:srgbClr val="A4A3A4"/>
          </p15:clr>
        </p15:guide>
        <p15:guide id="2" orient="horz" pos="1044" userDrawn="1">
          <p15:clr>
            <a:srgbClr val="A4A3A4"/>
          </p15:clr>
        </p15:guide>
        <p15:guide id="3" orient="horz" pos="2196" userDrawn="1">
          <p15:clr>
            <a:srgbClr val="A4A3A4"/>
          </p15:clr>
        </p15:guide>
        <p15:guide id="4" pos="1152" userDrawn="1">
          <p15:clr>
            <a:srgbClr val="A4A3A4"/>
          </p15:clr>
        </p15:guide>
        <p15:guide id="5" pos="4608" userDrawn="1">
          <p15:clr>
            <a:srgbClr val="A4A3A4"/>
          </p15:clr>
        </p15:guide>
        <p15:guide id="6" pos="2304" userDrawn="1">
          <p15:clr>
            <a:srgbClr val="A4A3A4"/>
          </p15:clr>
        </p15:guide>
        <p15:guide id="7" pos="345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733756-A9AD-1A51-D784-89C86D3C948C}" name="Heather Overcash" initials="" userId="S::heather.overcash@ioactive.com::d7e0045c-b8d0-45c1-a1a6-822fcd7cb27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294"/>
    <a:srgbClr val="CF0A2C"/>
    <a:srgbClr val="F89282"/>
    <a:srgbClr val="1E3E5B"/>
    <a:srgbClr val="788BB1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3A0AD-71EE-68C8-0F67-2ABF7E8959F8}" v="2" dt="2025-04-23T02:38:54.538"/>
    <p1510:client id="{63615931-3DC3-73A1-A0F0-B7BF1A54219E}" v="751" dt="2025-04-22T20:07:17.703"/>
    <p1510:client id="{89439E3A-6A29-46E4-4B2C-315AF4536BE0}" v="3" dt="2025-04-23T02:37:17.637"/>
    <p1510:client id="{DBDD31D3-3379-F28D-DA84-DC09A56879B8}" v="653" dt="2025-04-23T02:53:38.896"/>
    <p1510:client id="{DC13098D-19EA-96CB-B4CA-FFCC7155FF10}" v="463" dt="2025-04-23T02:36:29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156"/>
        <p:guide orient="horz" pos="1044"/>
        <p:guide orient="horz" pos="2196"/>
        <p:guide pos="1152"/>
        <p:guide pos="4608"/>
        <p:guide pos="2304"/>
        <p:guide pos="345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omments/modernComment_3F4_BF2542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7BB2F27-9D30-5644-958D-C12A4B7865AA}" authorId="{C5733756-A9AD-1A51-D784-89C86D3C948C}" status="resolved" created="2025-04-16T23:49:41.09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06890036" sldId="1012"/>
      <ac:spMk id="2" creationId="{15351F25-9304-5729-BD26-39D4B9E74070}"/>
    </ac:deMkLst>
    <p188:txBody>
      <a:bodyPr/>
      <a:lstStyle/>
      <a:p>
        <a:r>
          <a:rPr lang="en-US"/>
          <a:t>Adjust this container so this URL reference is all on one line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105E996-0F3F-4670-BAE8-6E47726D6FBE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CE915B7-B62E-4295-9327-ED35E9B5A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A4CE2-5662-4457-BAB7-83DA455FB3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D2002C99-DB29-582D-3AD8-11F630C053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"/>
          <a:stretch/>
        </p:blipFill>
        <p:spPr>
          <a:xfrm>
            <a:off x="4217580" y="21264"/>
            <a:ext cx="4882103" cy="3860538"/>
          </a:xfrm>
          <a:prstGeom prst="rect">
            <a:avLst/>
          </a:prstGeom>
        </p:spPr>
      </p:pic>
      <p:sp>
        <p:nvSpPr>
          <p:cNvPr id="4" name="Right Triangle 8">
            <a:extLst>
              <a:ext uri="{FF2B5EF4-FFF2-40B4-BE49-F238E27FC236}">
                <a16:creationId xmlns:a16="http://schemas.microsoft.com/office/drawing/2014/main" id="{27849696-E7FF-A392-AD10-9B8C3AA43100}"/>
              </a:ext>
            </a:extLst>
          </p:cNvPr>
          <p:cNvSpPr/>
          <p:nvPr userDrawn="1"/>
        </p:nvSpPr>
        <p:spPr>
          <a:xfrm>
            <a:off x="243444" y="3948223"/>
            <a:ext cx="1213223" cy="997850"/>
          </a:xfrm>
          <a:custGeom>
            <a:avLst/>
            <a:gdLst>
              <a:gd name="connsiteX0" fmla="*/ 0 w 1330037"/>
              <a:gd name="connsiteY0" fmla="*/ 1140031 h 1140031"/>
              <a:gd name="connsiteX1" fmla="*/ 0 w 1330037"/>
              <a:gd name="connsiteY1" fmla="*/ 0 h 1140031"/>
              <a:gd name="connsiteX2" fmla="*/ 1330037 w 1330037"/>
              <a:gd name="connsiteY2" fmla="*/ 1140031 h 1140031"/>
              <a:gd name="connsiteX3" fmla="*/ 0 w 1330037"/>
              <a:gd name="connsiteY3" fmla="*/ 1140031 h 1140031"/>
              <a:gd name="connsiteX0" fmla="*/ 0 w 1330037"/>
              <a:gd name="connsiteY0" fmla="*/ 1093927 h 1093927"/>
              <a:gd name="connsiteX1" fmla="*/ 0 w 1330037"/>
              <a:gd name="connsiteY1" fmla="*/ 0 h 1093927"/>
              <a:gd name="connsiteX2" fmla="*/ 1330037 w 1330037"/>
              <a:gd name="connsiteY2" fmla="*/ 1093927 h 1093927"/>
              <a:gd name="connsiteX3" fmla="*/ 0 w 1330037"/>
              <a:gd name="connsiteY3" fmla="*/ 1093927 h 109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0037" h="1093927">
                <a:moveTo>
                  <a:pt x="0" y="1093927"/>
                </a:moveTo>
                <a:lnTo>
                  <a:pt x="0" y="0"/>
                </a:lnTo>
                <a:lnTo>
                  <a:pt x="1330037" y="1093927"/>
                </a:lnTo>
                <a:lnTo>
                  <a:pt x="0" y="1093927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D525D-C92F-0748-9D35-C8BBA53F01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5955" y="4541080"/>
            <a:ext cx="1694330" cy="3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57200" y="1645920"/>
            <a:ext cx="6415790" cy="18018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600" b="0"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042982" y="3564447"/>
            <a:ext cx="5835338" cy="10605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237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orient="horz" pos="2172" userDrawn="1">
          <p15:clr>
            <a:srgbClr val="FBAE40"/>
          </p15:clr>
        </p15:guide>
        <p15:guide id="3" pos="696" userDrawn="1">
          <p15:clr>
            <a:srgbClr val="FBAE40"/>
          </p15:clr>
        </p15:guide>
        <p15:guide id="4" orient="horz" pos="2220" userDrawn="1">
          <p15:clr>
            <a:srgbClr val="FBAE40"/>
          </p15:clr>
        </p15:guide>
        <p15:guide id="5" orient="horz" pos="780" userDrawn="1">
          <p15:clr>
            <a:srgbClr val="FBAE40"/>
          </p15:clr>
        </p15:guide>
        <p15:guide id="6" pos="4344" userDrawn="1">
          <p15:clr>
            <a:srgbClr val="FBAE40"/>
          </p15:clr>
        </p15:guide>
        <p15:guide id="7" orient="horz" pos="291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ment Titl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14EFABB-8366-5582-CCD0-D26252DD6C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83" y="-5920"/>
            <a:ext cx="4381541" cy="3486151"/>
          </a:xfrm>
          <a:prstGeom prst="rect">
            <a:avLst/>
          </a:prstGeom>
        </p:spPr>
      </p:pic>
      <p:sp>
        <p:nvSpPr>
          <p:cNvPr id="2" name="Right Triangle 8">
            <a:extLst>
              <a:ext uri="{FF2B5EF4-FFF2-40B4-BE49-F238E27FC236}">
                <a16:creationId xmlns:a16="http://schemas.microsoft.com/office/drawing/2014/main" id="{833E0533-8395-9824-7D8A-814A8E31B024}"/>
              </a:ext>
            </a:extLst>
          </p:cNvPr>
          <p:cNvSpPr/>
          <p:nvPr userDrawn="1"/>
        </p:nvSpPr>
        <p:spPr>
          <a:xfrm>
            <a:off x="243444" y="3852146"/>
            <a:ext cx="1330037" cy="1093927"/>
          </a:xfrm>
          <a:custGeom>
            <a:avLst/>
            <a:gdLst>
              <a:gd name="connsiteX0" fmla="*/ 0 w 1330037"/>
              <a:gd name="connsiteY0" fmla="*/ 1140031 h 1140031"/>
              <a:gd name="connsiteX1" fmla="*/ 0 w 1330037"/>
              <a:gd name="connsiteY1" fmla="*/ 0 h 1140031"/>
              <a:gd name="connsiteX2" fmla="*/ 1330037 w 1330037"/>
              <a:gd name="connsiteY2" fmla="*/ 1140031 h 1140031"/>
              <a:gd name="connsiteX3" fmla="*/ 0 w 1330037"/>
              <a:gd name="connsiteY3" fmla="*/ 1140031 h 1140031"/>
              <a:gd name="connsiteX0" fmla="*/ 0 w 1330037"/>
              <a:gd name="connsiteY0" fmla="*/ 1093927 h 1093927"/>
              <a:gd name="connsiteX1" fmla="*/ 0 w 1330037"/>
              <a:gd name="connsiteY1" fmla="*/ 0 h 1093927"/>
              <a:gd name="connsiteX2" fmla="*/ 1330037 w 1330037"/>
              <a:gd name="connsiteY2" fmla="*/ 1093927 h 1093927"/>
              <a:gd name="connsiteX3" fmla="*/ 0 w 1330037"/>
              <a:gd name="connsiteY3" fmla="*/ 1093927 h 109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0037" h="1093927">
                <a:moveTo>
                  <a:pt x="0" y="1093927"/>
                </a:moveTo>
                <a:lnTo>
                  <a:pt x="0" y="0"/>
                </a:lnTo>
                <a:lnTo>
                  <a:pt x="1330037" y="1093927"/>
                </a:lnTo>
                <a:lnTo>
                  <a:pt x="0" y="1093927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9E10B-761F-ED3C-452F-ED479B46AE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67" y="4533977"/>
            <a:ext cx="1608217" cy="3459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2684BA-7E8C-FC42-BB99-19637C38ED51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7200" y="2030632"/>
            <a:ext cx="6705600" cy="14555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800"/>
              </a:lnSpc>
              <a:defRPr sz="3200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8A2900-450D-134A-B375-585FC9C376CB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209040" y="3637049"/>
            <a:ext cx="5953760" cy="10683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559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7D143B-F1E3-9948-AFDC-B5EB865920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8950" y="1147763"/>
            <a:ext cx="8134350" cy="3495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8A981FC-7423-854A-B721-22AD7170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7C562-786E-57D5-200C-A296F64E4E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02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95198" y="1204788"/>
            <a:ext cx="3931920" cy="33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94504" y="1204788"/>
            <a:ext cx="3931920" cy="33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C6C1E2-5F80-BD49-BDE3-813F479C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91B8C-A00C-4BA6-0329-B77977E874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58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49300" y="457200"/>
            <a:ext cx="6400800" cy="35661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49300" y="4095750"/>
            <a:ext cx="6400800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4434F-6634-BB19-9105-9031C35371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58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C3B809-2B3F-DB40-BE37-C8CDFF05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FD5C1-5BE8-DBA9-D9E4-0688761EEB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13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745150-3B9C-964B-BC09-39EB2A07A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216" y="4689517"/>
            <a:ext cx="1218248" cy="304562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3B88F9C-588B-EC40-A44B-26CF61AC62B0}"/>
              </a:ext>
            </a:extLst>
          </p:cNvPr>
          <p:cNvSpPr txBox="1">
            <a:spLocks/>
          </p:cNvSpPr>
          <p:nvPr userDrawn="1"/>
        </p:nvSpPr>
        <p:spPr>
          <a:xfrm>
            <a:off x="7389469" y="4812737"/>
            <a:ext cx="304800" cy="197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03D8A5F-5984-154A-8A0C-5C12936F4A2C}" type="slidenum">
              <a:rPr lang="en-US" smtClean="0">
                <a:latin typeface="Helvetica"/>
              </a:rPr>
              <a:t>‹#›</a:t>
            </a:fld>
            <a:endParaRPr lang="en-US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9818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microsoft.com/office/2007/relationships/hdphoto" Target="../media/hdphoto2.wdp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9C2F98BC-A187-7AE0-3A74-E4850A64445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851" y="82103"/>
            <a:ext cx="1218248" cy="9587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2F88140-AF58-204E-1565-23066E095D74}"/>
              </a:ext>
            </a:extLst>
          </p:cNvPr>
          <p:cNvGrpSpPr/>
          <p:nvPr userDrawn="1"/>
        </p:nvGrpSpPr>
        <p:grpSpPr>
          <a:xfrm>
            <a:off x="107189" y="1527348"/>
            <a:ext cx="946954" cy="3537665"/>
            <a:chOff x="107188" y="1015976"/>
            <a:chExt cx="1083837" cy="40490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7D4607-E672-CAC7-10D5-1D625243B6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  <a14:imgEffect>
                        <a14:brightnessContrast bright="6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37" y="1015976"/>
              <a:ext cx="352784" cy="3451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52CF8DC-4DAB-2BCC-5909-7E5240F826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7188" y="3964502"/>
              <a:ext cx="1083837" cy="110051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7080A3-890E-9ED1-AD45-CA642875EE3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10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216" y="4689517"/>
            <a:ext cx="1218248" cy="304562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86C2ACD-9FEC-1E8C-6F35-65EABC6E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DCCDC5E-0B56-0E40-7D7B-EF5BCC981D7F}"/>
              </a:ext>
            </a:extLst>
          </p:cNvPr>
          <p:cNvSpPr txBox="1">
            <a:spLocks/>
          </p:cNvSpPr>
          <p:nvPr userDrawn="1"/>
        </p:nvSpPr>
        <p:spPr>
          <a:xfrm>
            <a:off x="7364819" y="4812737"/>
            <a:ext cx="322362" cy="197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03D8A5F-5984-154A-8A0C-5C12936F4A2C}" type="slidenum">
              <a:rPr lang="en-US" smtClean="0">
                <a:latin typeface="Helvetica"/>
              </a:rPr>
              <a:t>‹#›</a:t>
            </a:fld>
            <a:endParaRPr lang="en-US">
              <a:latin typeface="Helvetica"/>
            </a:endParaRP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1FE6669-BDB4-BB26-3255-212F9DC32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386" y="1160516"/>
            <a:ext cx="8112117" cy="346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F8BB4A4-5DBF-6DF8-E795-D0BD21752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81484" y="4805880"/>
            <a:ext cx="2025440" cy="197644"/>
          </a:xfrm>
          <a:prstGeom prst="rect">
            <a:avLst/>
          </a:prstGeom>
        </p:spPr>
        <p:txBody>
          <a:bodyPr vert="horz" wrap="none" lIns="0" tIns="45720" rIns="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kern="800" spc="-40"/>
              <a:t>©2024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281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2" r:id="rId5"/>
    <p:sldLayoutId id="2147483680" r:id="rId6"/>
    <p:sldLayoutId id="2147483683" r:id="rId7"/>
  </p:sldLayoutIdLst>
  <p:hf sldNum="0" hdr="0" dt="0"/>
  <p:txStyles>
    <p:titleStyle>
      <a:lvl1pPr algn="l" defTabSz="914400" rtl="0" eaLnBrk="1" latinLnBrk="0" hangingPunct="1">
        <a:lnSpc>
          <a:spcPts val="2900"/>
        </a:lnSpc>
        <a:spcBef>
          <a:spcPct val="0"/>
        </a:spcBef>
        <a:buNone/>
        <a:defRPr sz="2800" b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Clr>
          <a:schemeClr val="accent2"/>
        </a:buClr>
        <a:buSzPct val="110000"/>
        <a:buFont typeface="System Font Regular"/>
        <a:buChar char="▸"/>
        <a:tabLst/>
        <a:defRPr sz="240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9300" indent="-292100" algn="l" defTabSz="914400" rtl="0" eaLnBrk="1" latinLnBrk="0" hangingPunct="1">
        <a:spcBef>
          <a:spcPts val="600"/>
        </a:spcBef>
        <a:buClr>
          <a:schemeClr val="tx1"/>
        </a:buClr>
        <a:buSzPct val="100000"/>
        <a:buFont typeface="System Font Regular"/>
        <a:buChar char="▸"/>
        <a:tabLst/>
        <a:defRPr sz="200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9350" indent="-238125" algn="l" defTabSz="914400" rtl="0" eaLnBrk="1" latinLnBrk="0" hangingPunct="1">
        <a:spcBef>
          <a:spcPts val="600"/>
        </a:spcBef>
        <a:buFont typeface="System Font Regular"/>
        <a:buChar char="▸"/>
        <a:tabLst/>
        <a:defRPr sz="1800" kern="1200">
          <a:solidFill>
            <a:schemeClr val="tx1">
              <a:lumMod val="95000"/>
              <a:lumOff val="5000"/>
            </a:schemeClr>
          </a:solidFill>
          <a:latin typeface="Helvetic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Clr>
          <a:schemeClr val="tx1">
            <a:lumMod val="95000"/>
            <a:lumOff val="5000"/>
          </a:schemeClr>
        </a:buClr>
        <a:buFont typeface="System Font Regular"/>
        <a:buChar char="▸"/>
        <a:defRPr sz="1600" kern="1200">
          <a:solidFill>
            <a:schemeClr val="tx1">
              <a:lumMod val="85000"/>
              <a:lumOff val="15000"/>
            </a:schemeClr>
          </a:solidFill>
          <a:latin typeface="Helvetica"/>
          <a:ea typeface="+mn-ea"/>
          <a:cs typeface="+mn-cs"/>
        </a:defRPr>
      </a:lvl4pPr>
      <a:lvl5pPr marL="2001838" indent="-173038" algn="l" defTabSz="914400" rtl="0" eaLnBrk="1" latinLnBrk="0" hangingPunct="1">
        <a:spcBef>
          <a:spcPts val="600"/>
        </a:spcBef>
        <a:buSzPct val="90000"/>
        <a:buFont typeface="System Font Regular"/>
        <a:buChar char="-"/>
        <a:tabLst/>
        <a:defRPr sz="160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08" userDrawn="1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3F4_BF2542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nokio.computer/" TargetMode="Externa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pr777/CSW2025-AD-DC604/blob/main/http-c2-llmmodified.json" TargetMode="External"/><Relationship Id="rId2" Type="http://schemas.openxmlformats.org/officeDocument/2006/relationships/hyperlink" Target="https://github.com/crpr777/CSW2025-AD-DC604/blob/main/CanadianBacon.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inokio.computer/" TargetMode="External"/><Relationship Id="rId5" Type="http://schemas.openxmlformats.org/officeDocument/2006/relationships/hyperlink" Target="https://github.com/crpr777/LaughingMan2" TargetMode="External"/><Relationship Id="rId4" Type="http://schemas.openxmlformats.org/officeDocument/2006/relationships/hyperlink" Target="https://github.com/crpr777/SpaceCowbo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liver.sh/docs?name=Stagers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7BF384-0F24-ED48-B74B-433E25C45F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Weaponizing LLMs: Red Teaming in the Age of Generative AI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 sz="2400"/>
              <a:t>e</a:t>
            </a:r>
            <a:br>
              <a:rPr lang="en-US" sz="2400"/>
            </a:br>
            <a:r>
              <a:rPr lang="en-US"/>
              <a:t>	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F8A1A19-8D38-5C4B-BD63-F09007625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David Falkenstein – </a:t>
            </a:r>
          </a:p>
          <a:p>
            <a:r>
              <a:rPr lang="en-US"/>
              <a:t>Senior Security Consultant – Red Team Tech Lead</a:t>
            </a:r>
          </a:p>
          <a:p>
            <a:r>
              <a:rPr lang="en-US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77881078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63AFEC-3ACE-37DE-0939-BE6618838A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“Analyze my C2 Redirector logs and extract the IP Addresses, user-agent, and convert timestamps to my </a:t>
            </a:r>
            <a:r>
              <a:rPr lang="en-US" err="1">
                <a:cs typeface="Helvetica"/>
              </a:rPr>
              <a:t>timezone</a:t>
            </a:r>
            <a:r>
              <a:rPr lang="en-US">
                <a:cs typeface="Helvetica"/>
              </a:rPr>
              <a:t> for only requests that went to [REDACTED].html”</a:t>
            </a:r>
          </a:p>
          <a:p>
            <a:r>
              <a:rPr lang="en-US">
                <a:cs typeface="Helvetica"/>
              </a:rPr>
              <a:t>Supply Caddy Log → Receive Spreadsheet</a:t>
            </a:r>
          </a:p>
          <a:p>
            <a:r>
              <a:rPr lang="en-US">
                <a:cs typeface="Helvetica"/>
              </a:rPr>
              <a:t>Allowed team to quickly identify interesting patterns (such as blue team member visits via sharing of link in teams)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1764A8-F34F-5422-ABF1-2B91B730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Applied LLM Technique 2: “Analyze my C2 Redirector logs and extract the IP Addresses...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2594E-B008-EB22-8A92-CC196D4971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047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F882A3-6EB8-C3DD-FC5C-68739CAB103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021450" y="704851"/>
            <a:ext cx="4847349" cy="39327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A16C94-62C3-5CAD-DBA0-910506A5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PoC 2 Example of reviewing caddy logs for blue team indicators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C8753-70BB-5ECD-9095-43A8C0FB76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21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254D70-30B3-C288-03C8-0D977604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</p:spPr>
        <p:txBody>
          <a:bodyPr anchor="t">
            <a:normAutofit/>
          </a:bodyPr>
          <a:lstStyle/>
          <a:p>
            <a:r>
              <a:rPr lang="en-US" sz="2400"/>
              <a:t>Applied LLM Technique 3 - Build a randomized C2 profile for sliver so I can evade network level detections: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8B877-1D2F-1116-6E90-583A0C204A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81484" y="4805880"/>
            <a:ext cx="2025440" cy="197644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800" spc="-40"/>
              <a:t>©2023 IOActive, Inc. All rights reserved</a:t>
            </a:r>
            <a:r>
              <a:rPr lang="en-US" sz="700"/>
              <a:t>.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FC95A3-0692-AA18-C179-0406E9427F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91658" y="1782242"/>
            <a:ext cx="7535333" cy="1773750"/>
          </a:xfrm>
        </p:spPr>
      </p:pic>
    </p:spTree>
    <p:extLst>
      <p:ext uri="{BB962C8B-B14F-4D97-AF65-F5344CB8AC3E}">
        <p14:creationId xmlns:p14="http://schemas.microsoft.com/office/powerpoint/2010/main" val="987141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18864E-3364-8D6C-1240-43F47CD04A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22105" y="1352551"/>
            <a:ext cx="4068041" cy="3086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5C0129-8C35-B8C7-CD17-3E10AC83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Might not be perfect first attempt, try again :) 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F0067-9169-69BF-2E1A-B38B1EE119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03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3D9FDC-41C3-2566-3DA0-E56438A9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</p:spPr>
        <p:txBody>
          <a:bodyPr anchor="t">
            <a:normAutofit/>
          </a:bodyPr>
          <a:lstStyle/>
          <a:p>
            <a:r>
              <a:rPr lang="en-US"/>
              <a:t>C2 profile result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72F79-827B-615E-BE1E-B669540197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81484" y="4805880"/>
            <a:ext cx="2025440" cy="197644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800" spc="-40"/>
              <a:t>©2023 IOActive, Inc. All rights reserved</a:t>
            </a:r>
            <a:r>
              <a:rPr lang="en-US" sz="700"/>
              <a:t>.</a:t>
            </a:r>
          </a:p>
        </p:txBody>
      </p:sp>
      <p:pic>
        <p:nvPicPr>
          <p:cNvPr id="2" name="Content Placeholder 1" descr="A screen shot of a number&#10;&#10;AI-generated content may be incorrect.">
            <a:extLst>
              <a:ext uri="{FF2B5EF4-FFF2-40B4-BE49-F238E27FC236}">
                <a16:creationId xmlns:a16="http://schemas.microsoft.com/office/drawing/2014/main" id="{16FBEF4D-9787-92F3-B797-EAD0975E3E9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287058" y="3845179"/>
            <a:ext cx="4572000" cy="403777"/>
          </a:xfr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A3D50A-BAF6-9FF1-2FC5-8D762E0C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99" y="706967"/>
            <a:ext cx="4439802" cy="29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8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AC2B11-5B67-C707-7F68-B62629261F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/>
              <a:buChar char="-"/>
            </a:pPr>
            <a:r>
              <a:rPr lang="en-US">
                <a:cs typeface="Helvetica"/>
              </a:rPr>
              <a:t>Make your own!</a:t>
            </a:r>
            <a:endParaRPr lang="en-US"/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Download sliver/run sliver</a:t>
            </a:r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Grab http-json.c2 file</a:t>
            </a:r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Modify it to your needs and liking with GPT</a:t>
            </a:r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Generate a python script to do it repeatedly :) </a:t>
            </a:r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May not work the first time (keep messing with it!)</a:t>
            </a:r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Version I made is in </a:t>
            </a:r>
            <a:r>
              <a:rPr lang="en-US" err="1">
                <a:cs typeface="Helvetica"/>
              </a:rPr>
              <a:t>github</a:t>
            </a:r>
            <a:r>
              <a:rPr lang="en-US">
                <a:cs typeface="Helvetica"/>
              </a:rPr>
              <a:t> repo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EA2F58-8005-AD85-3F69-4FA4213B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https://github.com/crpr777/CSW2025-AD-DC604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E8C63-52B3-E24A-CE41-6592BBB1B8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640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633EA5-5028-3147-30EC-7868ECDB42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Team I was working with identified a simple exploitable LPE (Binary within C:\Temp is run as System whenever SCCM is triggered)</a:t>
            </a:r>
          </a:p>
          <a:p>
            <a:r>
              <a:rPr lang="en-US">
                <a:cs typeface="Helvetica"/>
              </a:rPr>
              <a:t>Used GPT to quickly write a C# binary that did the following: When run by SCCM trigger, install provided WDAC policy to a target folder.  (Requires Reboot*)</a:t>
            </a:r>
          </a:p>
          <a:p>
            <a:r>
              <a:rPr lang="en-US">
                <a:cs typeface="Helvetica"/>
              </a:rPr>
              <a:t>Exploit LPE again and register service binaries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4B2D77-BAA6-1D5E-505C-309713B3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LPE + EDR Disabling – Applied Technique 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4565D-3413-6567-5366-FEDDA7D846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40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E5115E-A4AE-7F77-983B-DB9E84B557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/>
              <a:buChar char="-"/>
            </a:pPr>
            <a:r>
              <a:rPr lang="en-US">
                <a:cs typeface="Helvetica"/>
              </a:rPr>
              <a:t>Would have taken 2 hours to manually write the  different exploits/binaries on a good day</a:t>
            </a:r>
            <a:endParaRPr lang="en-US"/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Developed and deployed dozens of versions within  hours using LLM's (WDAC issues led to pain, teams own bad decisions) </a:t>
            </a:r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Unfortunately cannot share more specifics :P </a:t>
            </a:r>
          </a:p>
          <a:p>
            <a:pPr>
              <a:buFont typeface="Calibri"/>
              <a:buChar char="-"/>
            </a:pPr>
            <a:endParaRPr lang="en-US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74785-A7BE-E419-B8EA-1BEC2578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Time Saved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E4009-4065-607A-34F1-3141FE9CE5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37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66A549-602A-790E-DB10-78355822B2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84330" y="834693"/>
            <a:ext cx="5901213" cy="327055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790AE9-CA39-F60C-9872-81F578C3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17" y="290608"/>
            <a:ext cx="7933435" cy="711200"/>
          </a:xfrm>
        </p:spPr>
        <p:txBody>
          <a:bodyPr/>
          <a:lstStyle/>
          <a:p>
            <a:r>
              <a:rPr lang="en-US">
                <a:cs typeface="Helvetica"/>
              </a:rPr>
              <a:t>Deepfake creation tools with a single click 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EF226-F886-99BB-5792-0F451FC0DB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©2025 </a:t>
            </a:r>
            <a:r>
              <a:rPr lang="en-US" kern="800" spc="-40" err="1"/>
              <a:t>IOActive</a:t>
            </a:r>
            <a:r>
              <a:rPr lang="en-US" kern="800" spc="-40"/>
              <a:t>, Inc. All rights reserved</a:t>
            </a:r>
            <a:r>
              <a:rPr lang="en-US"/>
              <a:t>.</a:t>
            </a:r>
          </a:p>
        </p:txBody>
      </p:sp>
      <p:pic>
        <p:nvPicPr>
          <p:cNvPr id="6" name="Picture 5" descr="Pinocchio (1940) - Plugged In">
            <a:extLst>
              <a:ext uri="{FF2B5EF4-FFF2-40B4-BE49-F238E27FC236}">
                <a16:creationId xmlns:a16="http://schemas.microsoft.com/office/drawing/2014/main" id="{1BCAF102-EF1B-2D65-CE0D-2C87AB0AD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666" y="1003021"/>
            <a:ext cx="1522521" cy="857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42F53E-5E61-39AC-114E-C226911102B4}"/>
              </a:ext>
            </a:extLst>
          </p:cNvPr>
          <p:cNvSpPr txBox="1"/>
          <p:nvPr/>
        </p:nvSpPr>
        <p:spPr>
          <a:xfrm>
            <a:off x="1830065" y="422031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cs typeface="Arial"/>
              </a:rPr>
              <a:t>Pinokio</a:t>
            </a:r>
            <a:endParaRPr lang="en-US">
              <a:cs typeface="Arial"/>
            </a:endParaRPr>
          </a:p>
          <a:p>
            <a:r>
              <a:rPr lang="en-US">
                <a:ea typeface="+mn-lt"/>
                <a:cs typeface="+mn-lt"/>
                <a:hlinkClick r:id="rId5"/>
              </a:rPr>
              <a:t>https://pinokio.computer/</a:t>
            </a:r>
            <a:endParaRPr lang="en-US">
              <a:ea typeface="+mn-lt"/>
              <a:cs typeface="+mn-lt"/>
            </a:endParaRPr>
          </a:p>
          <a:p>
            <a:endParaRPr lang="en-US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51F25-9304-5729-BD26-39D4B9E74070}"/>
              </a:ext>
            </a:extLst>
          </p:cNvPr>
          <p:cNvSpPr txBox="1"/>
          <p:nvPr/>
        </p:nvSpPr>
        <p:spPr>
          <a:xfrm>
            <a:off x="1828800" y="4220170"/>
            <a:ext cx="27325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Pinokio</a:t>
            </a:r>
            <a:endParaRPr lang="en-US">
              <a:cs typeface="Arial"/>
            </a:endParaRPr>
          </a:p>
          <a:p>
            <a:r>
              <a:rPr lang="en-US">
                <a:cs typeface="Arial"/>
                <a:hlinkClick r:id="rId5"/>
              </a:rPr>
              <a:t>https</a:t>
            </a:r>
            <a:r>
              <a:rPr lang="en-US">
                <a:ea typeface="+mn-lt"/>
                <a:cs typeface="+mn-lt"/>
                <a:hlinkClick r:id="rId5"/>
              </a:rPr>
              <a:t>://pinokio.computer/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68900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CEFB12-8A5C-10E0-DA67-86797DC1D9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Install </a:t>
            </a:r>
            <a:r>
              <a:rPr lang="en-US" err="1">
                <a:cs typeface="Helvetica"/>
              </a:rPr>
              <a:t>Pinokio</a:t>
            </a:r>
          </a:p>
          <a:p>
            <a:r>
              <a:rPr lang="en-US">
                <a:cs typeface="Helvetica"/>
              </a:rPr>
              <a:t>Install Fish TTS and or RVC</a:t>
            </a:r>
          </a:p>
          <a:p>
            <a:r>
              <a:rPr lang="en-US">
                <a:cs typeface="Helvetica"/>
              </a:rPr>
              <a:t>Generate text to speech (Fish)</a:t>
            </a:r>
          </a:p>
          <a:p>
            <a:r>
              <a:rPr lang="en-US">
                <a:cs typeface="Helvetica"/>
              </a:rPr>
              <a:t>Retrieval Based Voice Conversion (RVC), talk into a microphone -&gt; come out as someone else (voice changer)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95D2F-44F5-95A3-DBD1-639D3DED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Creating Audio Deepfakes 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C78D0-9FC6-971D-55B5-A9A3A40D3FC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73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479F3-1575-6351-8C0D-88CD3AC385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/>
              <a:buChar char="-"/>
            </a:pPr>
            <a:r>
              <a:rPr lang="en-US">
                <a:cs typeface="Helvetica"/>
              </a:rPr>
              <a:t>How I have utilized GPT, and other generative AI tools to speed up and assist red team operations( Red team time savers)</a:t>
            </a:r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Tools that generate text (LLMS), or analyze text data</a:t>
            </a:r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Tools that generate images, or other content such as video or audio. </a:t>
            </a:r>
          </a:p>
          <a:p>
            <a:pPr>
              <a:buFont typeface="Calibri"/>
              <a:buChar char="-"/>
            </a:pPr>
            <a:r>
              <a:rPr lang="en-US">
                <a:cs typeface="Helvetica"/>
              </a:rPr>
              <a:t>Serge(llama), ChatGPT, </a:t>
            </a:r>
            <a:r>
              <a:rPr lang="en-US" err="1">
                <a:cs typeface="Helvetica"/>
              </a:rPr>
              <a:t>Deepseek</a:t>
            </a:r>
            <a:r>
              <a:rPr lang="en-US">
                <a:cs typeface="Helvetica"/>
              </a:rPr>
              <a:t> (Prefer </a:t>
            </a:r>
            <a:r>
              <a:rPr lang="en-US" err="1">
                <a:cs typeface="Helvetica"/>
              </a:rPr>
              <a:t>self hosted</a:t>
            </a:r>
            <a:r>
              <a:rPr lang="en-US">
                <a:cs typeface="Helvetica"/>
              </a:rPr>
              <a:t> when possible)</a:t>
            </a:r>
          </a:p>
          <a:p>
            <a:pPr>
              <a:buFont typeface="Calibri"/>
              <a:buChar char="-"/>
            </a:pPr>
            <a:endParaRPr lang="en-US">
              <a:cs typeface="Helvetica"/>
            </a:endParaRPr>
          </a:p>
          <a:p>
            <a:pPr marL="0" indent="0">
              <a:buNone/>
            </a:pPr>
            <a:endParaRPr lang="en-US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0ED5C-3ABF-4E0E-D176-93798DE8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– Generative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C7EB3-BF52-E9F5-6947-32E8A94B6B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©2025 </a:t>
            </a:r>
            <a:r>
              <a:rPr lang="en-US" kern="800" spc="-40" err="1"/>
              <a:t>IOActive</a:t>
            </a:r>
            <a:r>
              <a:rPr lang="en-US" kern="800" spc="-40"/>
              <a:t>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5173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3179E8-18DD-8C0F-3291-68E1BACB3E2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Gather audio from podcast interviews</a:t>
            </a:r>
          </a:p>
          <a:p>
            <a:r>
              <a:rPr lang="en-US">
                <a:cs typeface="Helvetica"/>
              </a:rPr>
              <a:t>Chop it up to use with desired tool</a:t>
            </a:r>
          </a:p>
          <a:p>
            <a:r>
              <a:rPr lang="en-US">
                <a:cs typeface="Helvetica"/>
              </a:rPr>
              <a:t>Generate speech or train model</a:t>
            </a:r>
          </a:p>
          <a:p>
            <a:r>
              <a:rPr lang="en-US">
                <a:cs typeface="Helvetica"/>
              </a:rPr>
              <a:t>Execute attacks with deepfakes (with permission)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A6F306-884E-3B2D-B41B-DFC99F3D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Gathering target data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19711-E6A0-911A-A501-69543A2110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99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29145-0B16-64F0-0C31-0C221F0BB7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Slice out excerpts of only the target person speaking</a:t>
            </a:r>
          </a:p>
          <a:p>
            <a:r>
              <a:rPr lang="en-US">
                <a:cs typeface="Helvetica"/>
              </a:rPr>
              <a:t>Aim for 10-30 seconds for TTS</a:t>
            </a:r>
          </a:p>
          <a:p>
            <a:r>
              <a:rPr lang="en-US">
                <a:cs typeface="Helvetica"/>
              </a:rPr>
              <a:t>Aim for 10 minutes for real time deepfake model training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B3B35A-A6FC-F73F-1E32-92135F77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Chopping it up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B3808-E764-51D9-6683-846E87AAB0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071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44620-F0EF-EE37-8209-A2222CA861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1375" y="1147763"/>
            <a:ext cx="3971925" cy="349567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500"/>
              <a:t>Text to Audio Tests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Fish Speech</a:t>
            </a:r>
            <a:endParaRPr lang="en-US" sz="1500">
              <a:cs typeface="Helvetica"/>
            </a:endParaRPr>
          </a:p>
          <a:p>
            <a:pPr lvl="1">
              <a:lnSpc>
                <a:spcPct val="90000"/>
              </a:lnSpc>
            </a:pPr>
            <a:r>
              <a:rPr lang="en-US" sz="1500"/>
              <a:t>Can clone voices with 10 to 30 seconds of input data</a:t>
            </a:r>
            <a:endParaRPr lang="en-US" sz="1500">
              <a:cs typeface="Helvetica"/>
            </a:endParaRPr>
          </a:p>
          <a:p>
            <a:pPr lvl="1">
              <a:lnSpc>
                <a:spcPct val="90000"/>
              </a:lnSpc>
            </a:pPr>
            <a:r>
              <a:rPr lang="en-US" sz="1500"/>
              <a:t>Very quick to generate</a:t>
            </a:r>
            <a:endParaRPr lang="en-US" sz="1500">
              <a:cs typeface="Helvetica"/>
            </a:endParaRPr>
          </a:p>
          <a:p>
            <a:pPr lvl="1">
              <a:lnSpc>
                <a:spcPct val="90000"/>
              </a:lnSpc>
            </a:pPr>
            <a:r>
              <a:rPr lang="en-US" sz="1500"/>
              <a:t>Converts text into phonemes (the sounds that make up words)</a:t>
            </a:r>
            <a:endParaRPr lang="en-US" sz="1500">
              <a:cs typeface="Helvetica"/>
            </a:endParaRPr>
          </a:p>
          <a:p>
            <a:pPr lvl="1">
              <a:lnSpc>
                <a:spcPct val="90000"/>
              </a:lnSpc>
            </a:pPr>
            <a:r>
              <a:rPr lang="en-US" sz="1500"/>
              <a:t>Uses AI to generate audio that mimics a real voice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Outputs natural-sounding speech from the input text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Not real time (would be hard to use on a phone call, Maybe a Voicemail?)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4600D-FD2C-5491-5DA3-A092E7D1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</p:spPr>
        <p:txBody>
          <a:bodyPr anchor="ctr">
            <a:normAutofit/>
          </a:bodyPr>
          <a:lstStyle/>
          <a:p>
            <a:r>
              <a:rPr lang="en-US"/>
              <a:t>Initial audio Proof of Concepts – Applied technique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70E74-B3B1-4A91-1D7A-7BB2D06C66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81484" y="4805880"/>
            <a:ext cx="2025440" cy="197644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800" spc="-40"/>
              <a:t>©2025 </a:t>
            </a:r>
            <a:r>
              <a:rPr lang="en-US" sz="700" kern="800" spc="-40" err="1"/>
              <a:t>IOActive</a:t>
            </a:r>
            <a:r>
              <a:rPr lang="en-US" sz="700" kern="800" spc="-40"/>
              <a:t>, Inc. All rights reserved</a:t>
            </a:r>
            <a:r>
              <a:rPr lang="en-US" sz="700"/>
              <a:t>.</a:t>
            </a:r>
          </a:p>
        </p:txBody>
      </p:sp>
      <p:pic>
        <p:nvPicPr>
          <p:cNvPr id="2051" name="Picture 3" descr="GitHub - fishaudio/fish-speech: SOTA Open Source TTS">
            <a:extLst>
              <a:ext uri="{FF2B5EF4-FFF2-40B4-BE49-F238E27FC236}">
                <a16:creationId xmlns:a16="http://schemas.microsoft.com/office/drawing/2014/main" id="{842A392C-5CB5-5BDC-8118-87719937F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9" r="4" b="6805"/>
          <a:stretch/>
        </p:blipFill>
        <p:spPr bwMode="auto">
          <a:xfrm>
            <a:off x="686657" y="1361450"/>
            <a:ext cx="397192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FishSpeechSample01">
            <a:hlinkClick r:id="" action="ppaction://media"/>
            <a:extLst>
              <a:ext uri="{FF2B5EF4-FFF2-40B4-BE49-F238E27FC236}">
                <a16:creationId xmlns:a16="http://schemas.microsoft.com/office/drawing/2014/main" id="{ADF51966-B07F-030A-6D14-8BED9ABFC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7820" y="3872169"/>
            <a:ext cx="6096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98B02C-A2AA-06B9-226A-65ED386FA3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124575"/>
            <a:ext cx="2008316" cy="13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7ED396-76E0-2E23-2FDE-4E4EF1A3F2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>
                <a:cs typeface="Helvetica"/>
              </a:rPr>
              <a:t>Help me build automation script to quickly generate initial access implants based on stager templates I have used over the years</a:t>
            </a:r>
          </a:p>
          <a:p>
            <a:r>
              <a:rPr lang="en-US" sz="2800">
                <a:cs typeface="Helvetica"/>
              </a:rPr>
              <a:t>Inspired by other initial access kits, and </a:t>
            </a:r>
            <a:r>
              <a:rPr lang="en-US" sz="2800" err="1">
                <a:cs typeface="Helvetica"/>
              </a:rPr>
              <a:t>OffensiveNim</a:t>
            </a:r>
            <a:r>
              <a:rPr lang="en-US" sz="2800">
                <a:cs typeface="Helvetica"/>
              </a:rPr>
              <a:t> repo(</a:t>
            </a:r>
            <a:r>
              <a:rPr lang="en-US" sz="1500">
                <a:solidFill>
                  <a:srgbClr val="9198A1"/>
                </a:solidFill>
                <a:cs typeface="Helvetica"/>
              </a:rPr>
              <a:t>byt3bl33d3r</a:t>
            </a:r>
            <a:r>
              <a:rPr lang="en-US" sz="2800">
                <a:solidFill>
                  <a:srgbClr val="000000"/>
                </a:solidFill>
                <a:cs typeface="Helvetica"/>
              </a:rPr>
              <a:t>)</a:t>
            </a:r>
            <a:r>
              <a:rPr lang="en-US" sz="2800">
                <a:cs typeface="Helvetica"/>
              </a:rPr>
              <a:t>  Wanted to quickly automate generating nim based implants that worked well for me</a:t>
            </a:r>
          </a:p>
          <a:p>
            <a:r>
              <a:rPr lang="en-US" sz="2800" err="1">
                <a:cs typeface="Helvetica"/>
              </a:rPr>
              <a:t>SpaceCowboy</a:t>
            </a:r>
            <a:r>
              <a:rPr lang="en-US" sz="2800">
                <a:cs typeface="Helvetica"/>
              </a:rPr>
              <a:t> is born</a:t>
            </a:r>
          </a:p>
          <a:p>
            <a:endParaRPr lang="en-US" sz="2800">
              <a:cs typeface="Helvetica"/>
            </a:endParaRPr>
          </a:p>
          <a:p>
            <a:endParaRPr lang="en-US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BCDBA-A1DE-C8A6-234E-0D7D6B50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LLM Task: Help me automate my initial access flow – Creating new tools :)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CA1F4-8FA0-07C6-2EB6-2D3524141F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7927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0ADCD-3D39-4553-7831-8442621699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No longer need to open an </a:t>
            </a:r>
            <a:r>
              <a:rPr lang="en-US" err="1">
                <a:cs typeface="Helvetica"/>
              </a:rPr>
              <a:t>ide</a:t>
            </a:r>
            <a:r>
              <a:rPr lang="en-US">
                <a:cs typeface="Helvetica"/>
              </a:rPr>
              <a:t>, change fields, compile manually</a:t>
            </a:r>
            <a:endParaRPr lang="en-US"/>
          </a:p>
          <a:p>
            <a:r>
              <a:rPr lang="en-US">
                <a:cs typeface="Helvetica"/>
              </a:rPr>
              <a:t>Just feed SpaceCowboy stager </a:t>
            </a:r>
            <a:r>
              <a:rPr lang="en-US" err="1">
                <a:cs typeface="Helvetica"/>
              </a:rPr>
              <a:t>url</a:t>
            </a:r>
            <a:r>
              <a:rPr lang="en-US">
                <a:cs typeface="Helvetica"/>
              </a:rPr>
              <a:t> for shellcode download, template desired and file name.  </a:t>
            </a:r>
          </a:p>
          <a:p>
            <a:r>
              <a:rPr lang="en-US">
                <a:cs typeface="Helvetica"/>
              </a:rPr>
              <a:t>Generate implant with file hash to add to report</a:t>
            </a:r>
          </a:p>
          <a:p>
            <a:r>
              <a:rPr lang="en-US">
                <a:cs typeface="Helvetica"/>
              </a:rPr>
              <a:t>Public release version will not contain [redacted template].</a:t>
            </a:r>
          </a:p>
          <a:p>
            <a:r>
              <a:rPr lang="en-US">
                <a:cs typeface="Helvetica"/>
              </a:rPr>
              <a:t>App whitelisting evasion ;)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E6731B-0ED3-DF77-1846-9A7E9DE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Tasks sped up 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5156D-1D11-A889-D0EF-889722F306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495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7A2826-C4B6-EE23-58A6-CCC00FC9CB4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Overview</a:t>
            </a:r>
          </a:p>
          <a:p>
            <a:pPr lvl="1">
              <a:buClr>
                <a:srgbClr val="000000"/>
              </a:buClr>
              <a:buFont typeface="Courier New"/>
              <a:buChar char="o"/>
            </a:pPr>
            <a:r>
              <a:rPr lang="en-US">
                <a:cs typeface="Helvetica"/>
              </a:rPr>
              <a:t>Nim Implant Generation Framework</a:t>
            </a:r>
          </a:p>
          <a:p>
            <a:pPr lvl="1">
              <a:buClr>
                <a:srgbClr val="000000"/>
              </a:buClr>
              <a:buFont typeface="Courier New"/>
              <a:buChar char="o"/>
            </a:pPr>
            <a:r>
              <a:rPr lang="en-US">
                <a:cs typeface="Helvetica"/>
              </a:rPr>
              <a:t>Staged Shellcode Loaders (Nim)</a:t>
            </a:r>
          </a:p>
          <a:p>
            <a:pPr lvl="1">
              <a:buClr>
                <a:srgbClr val="000000"/>
              </a:buClr>
              <a:buFont typeface="Courier New"/>
              <a:buChar char="o"/>
            </a:pPr>
            <a:r>
              <a:rPr lang="en-US">
                <a:cs typeface="Helvetica"/>
              </a:rPr>
              <a:t>Basic Sliver shellcode loader, Encrypted Shellcode loader (AES), Fiber based shellcode loader (Can use GPT to make an endless supply of evasive loaders (or your own brain)</a:t>
            </a:r>
          </a:p>
          <a:p>
            <a:pPr lvl="1">
              <a:buClr>
                <a:srgbClr val="000000"/>
              </a:buClr>
              <a:buFont typeface="Courier New"/>
              <a:buChar char="o"/>
            </a:pPr>
            <a:r>
              <a:rPr lang="en-US">
                <a:cs typeface="Helvetica"/>
              </a:rPr>
              <a:t>Used GPT to customize my templates, and add an automation script which makes compilation with different </a:t>
            </a:r>
            <a:r>
              <a:rPr lang="en-US" err="1">
                <a:cs typeface="Helvetica"/>
              </a:rPr>
              <a:t>url</a:t>
            </a:r>
            <a:r>
              <a:rPr lang="en-US">
                <a:cs typeface="Helvetica"/>
              </a:rPr>
              <a:t> endpoints a breeze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290EF-F4BB-FCE6-03F0-1FF12A5F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Helvetica"/>
              </a:rPr>
              <a:t>SpaceCowboy</a:t>
            </a:r>
            <a:r>
              <a:rPr lang="en-US">
                <a:cs typeface="Helvetica"/>
              </a:rPr>
              <a:t> 0.2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7342C-0577-A129-1750-A8AF66DBCF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2168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7B477F-33DD-C35F-D7FF-1AF46CAD5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Helvetica"/>
              </a:rPr>
              <a:t>SpaceCowboy</a:t>
            </a:r>
            <a:r>
              <a:rPr lang="en-US">
                <a:cs typeface="Helvetica"/>
              </a:rPr>
              <a:t> Demo 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429DF-4EBB-DE98-8EEE-760F9CA6DD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  <p:pic>
        <p:nvPicPr>
          <p:cNvPr id="5" name="Screen Recording 2025-04-22 at 7.25.33 PM">
            <a:hlinkClick r:id="" action="ppaction://media"/>
            <a:extLst>
              <a:ext uri="{FF2B5EF4-FFF2-40B4-BE49-F238E27FC236}">
                <a16:creationId xmlns:a16="http://schemas.microsoft.com/office/drawing/2014/main" id="{64044ABB-B8A6-E6B0-3CD3-BDF5A19108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1892" y="673853"/>
            <a:ext cx="7852796" cy="43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B68EE1-449C-841D-C8D4-50025A58944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https://github.com/crpr777/SpaceCowboy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4BAF6E-7DFC-B590-2DE8-65BAE2D6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Helvetica"/>
              </a:rPr>
              <a:t>SpaceCowboy</a:t>
            </a:r>
            <a:r>
              <a:rPr lang="en-US">
                <a:cs typeface="Helvetica"/>
              </a:rPr>
              <a:t> Link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1A773-E76B-4309-0CD7-4AA40582DBC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8497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0D6078-E49C-10D2-6224-626CEEB8C66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Was playing around with </a:t>
            </a:r>
            <a:r>
              <a:rPr lang="en-US" err="1">
                <a:cs typeface="Helvetica"/>
              </a:rPr>
              <a:t>faceswap</a:t>
            </a:r>
            <a:r>
              <a:rPr lang="en-US">
                <a:cs typeface="Helvetica"/>
              </a:rPr>
              <a:t> applications</a:t>
            </a:r>
          </a:p>
          <a:p>
            <a:r>
              <a:rPr lang="en-US">
                <a:cs typeface="Helvetica"/>
              </a:rPr>
              <a:t>Wanted to build something with Swift/Xcode</a:t>
            </a:r>
          </a:p>
          <a:p>
            <a:r>
              <a:rPr lang="en-US">
                <a:cs typeface="Helvetica"/>
              </a:rPr>
              <a:t>I fucking hate </a:t>
            </a:r>
            <a:r>
              <a:rPr lang="en-US" err="1">
                <a:cs typeface="Helvetica"/>
              </a:rPr>
              <a:t>xcode</a:t>
            </a:r>
          </a:p>
          <a:p>
            <a:r>
              <a:rPr lang="en-US">
                <a:cs typeface="Helvetica"/>
              </a:rPr>
              <a:t>Used </a:t>
            </a:r>
            <a:r>
              <a:rPr lang="en-US" err="1">
                <a:cs typeface="Helvetica"/>
              </a:rPr>
              <a:t>chatGPT</a:t>
            </a:r>
            <a:r>
              <a:rPr lang="en-US">
                <a:cs typeface="Helvetica"/>
              </a:rPr>
              <a:t> to teach me swift, and show me how to use Xcode</a:t>
            </a:r>
          </a:p>
          <a:p>
            <a:r>
              <a:rPr lang="en-US">
                <a:cs typeface="Helvetica"/>
              </a:rPr>
              <a:t>Resulted in my own laughing man app in less than an hour</a:t>
            </a:r>
          </a:p>
          <a:p>
            <a:pPr marL="0" indent="0">
              <a:buNone/>
            </a:pPr>
            <a:endParaRPr lang="en-US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01D8A-E2C9-512E-85B6-885DCF8A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Laughing Man App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A3537-7212-6AFA-91FF-1BFAEA0322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3624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64D80-D9E6-A2BB-2434-4292033A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Laughing man Demo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D7395-2A7D-79E5-D88E-2D7514781D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  <p:pic>
        <p:nvPicPr>
          <p:cNvPr id="7" name="exportedlaughingman">
            <a:hlinkClick r:id="" action="ppaction://media"/>
            <a:extLst>
              <a:ext uri="{FF2B5EF4-FFF2-40B4-BE49-F238E27FC236}">
                <a16:creationId xmlns:a16="http://schemas.microsoft.com/office/drawing/2014/main" id="{5F123ED3-244B-4643-DEB2-CC5902D9A9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732" y="809787"/>
            <a:ext cx="6496293" cy="377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20C6C-5C42-EC75-A50C-AC867480DF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51375" y="1147763"/>
            <a:ext cx="3971925" cy="34956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Red Team Lead, Researcher of malicious methods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500"/>
              <a:t>Full Scope Red Team Engagements which usually involve: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Phishing Emails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Phishing Calls (Vishing)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Physical infiltration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Various creative methods which allow us to achieve initial access, emulate realistic threats, and assist in finding gaps in detection and response (We break into all the things)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4FE55-55BA-2445-3B4A-1DEA151F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0" y="286375"/>
            <a:ext cx="7933435" cy="838200"/>
          </a:xfrm>
        </p:spPr>
        <p:txBody>
          <a:bodyPr anchor="ctr">
            <a:normAutofit/>
          </a:bodyPr>
          <a:lstStyle/>
          <a:p>
            <a:r>
              <a:rPr lang="en-US"/>
              <a:t>What I normally do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C0D13-FB09-36A8-3244-B7A5EF9084A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81484" y="4805880"/>
            <a:ext cx="2025440" cy="197644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800" spc="-40"/>
              <a:t>©2023 IOActive, Inc. All rights reserved</a:t>
            </a:r>
            <a:r>
              <a:rPr lang="en-US" sz="700"/>
              <a:t>.</a:t>
            </a:r>
          </a:p>
        </p:txBody>
      </p:sp>
      <p:pic>
        <p:nvPicPr>
          <p:cNvPr id="15" name="Picture 14" descr="A table with electronics on it&#10;&#10;AI-generated content may be incorrect.">
            <a:extLst>
              <a:ext uri="{FF2B5EF4-FFF2-40B4-BE49-F238E27FC236}">
                <a16:creationId xmlns:a16="http://schemas.microsoft.com/office/drawing/2014/main" id="{B2D5E269-37D2-BDE8-61EC-9C2881C8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9966"/>
          <a:stretch/>
        </p:blipFill>
        <p:spPr>
          <a:xfrm>
            <a:off x="520700" y="1124575"/>
            <a:ext cx="2410677" cy="2121627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10B1BD-A4FC-48FF-FC28-DD65CE018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365" y="1147763"/>
            <a:ext cx="1652010" cy="22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60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9214C4-2F9D-5300-37C9-9E0EE340E77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https://github.com/crpr777/LaughingMan2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5266CF-938A-4B14-45FB-39675D41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LaughingMan2 Link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BD6EF-4B92-2417-DCC9-F078E2096D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6590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419787-19CF-EA28-F71C-FE00BA5464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Helvetica"/>
              </a:rPr>
              <a:t>Generate Dummy code to evade ML Detections</a:t>
            </a:r>
          </a:p>
          <a:p>
            <a:r>
              <a:rPr lang="en-US">
                <a:cs typeface="Helvetica"/>
              </a:rPr>
              <a:t>Randomize our https C2 profile with an inspiration website to blend into traffic and evade network detections</a:t>
            </a:r>
          </a:p>
          <a:p>
            <a:r>
              <a:rPr lang="en-US">
                <a:cs typeface="Helvetica"/>
              </a:rPr>
              <a:t>Analyze Redirector logs to identify the blue team</a:t>
            </a:r>
          </a:p>
          <a:p>
            <a:r>
              <a:rPr lang="en-US">
                <a:cs typeface="Helvetica"/>
              </a:rPr>
              <a:t>Generated exploit code + post exploitation utilities</a:t>
            </a:r>
          </a:p>
          <a:p>
            <a:r>
              <a:rPr lang="en-US">
                <a:cs typeface="Helvetica"/>
              </a:rPr>
              <a:t>Create Fake Voices for social engineering campaigns</a:t>
            </a:r>
          </a:p>
          <a:p>
            <a:r>
              <a:rPr lang="en-US">
                <a:cs typeface="Helvetica"/>
              </a:rPr>
              <a:t>Automate parts of our own workflow</a:t>
            </a:r>
          </a:p>
          <a:p>
            <a:r>
              <a:rPr lang="en-US">
                <a:cs typeface="Helvetica"/>
              </a:rPr>
              <a:t>Create tools in languages we have 0 experience in with IDE's we strongly dislike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016369-000A-013B-B131-54D05436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Summary – LLM's/AI has helped us do the following 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886BE-40A2-1E56-F82B-9A611FB7FD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0828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D4DD8C-D7A8-0323-7407-96A13AA4B7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Helvetica"/>
              </a:rPr>
              <a:t>Thank you DC604!</a:t>
            </a:r>
          </a:p>
          <a:p>
            <a:r>
              <a:rPr lang="en-US">
                <a:cs typeface="Helvetica"/>
              </a:rPr>
              <a:t>Thank you everyone who made this research possible :)</a:t>
            </a:r>
          </a:p>
          <a:p>
            <a:r>
              <a:rPr lang="en-US">
                <a:cs typeface="Helvetica"/>
              </a:rPr>
              <a:t>Links</a:t>
            </a:r>
          </a:p>
          <a:p>
            <a:pPr lvl="1">
              <a:buClr>
                <a:srgbClr val="000000"/>
              </a:buClr>
              <a:buFont typeface="Courier New"/>
              <a:buChar char="o"/>
            </a:pPr>
            <a:r>
              <a:rPr lang="en-US" sz="2400">
                <a:cs typeface="Helvetica"/>
                <a:hlinkClick r:id="rId2"/>
              </a:rPr>
              <a:t>https://github.com/crpr777/CSW2025-AD-DC604/blob/main/CanadianBacon.cs</a:t>
            </a:r>
            <a:r>
              <a:rPr lang="en-US">
                <a:cs typeface="Helvetica"/>
              </a:rPr>
              <a:t> </a:t>
            </a:r>
          </a:p>
          <a:p>
            <a:pPr lvl="1">
              <a:buClr>
                <a:srgbClr val="000000"/>
              </a:buClr>
            </a:pPr>
            <a:r>
              <a:rPr lang="en-US" sz="1800">
                <a:cs typeface="Helvetica"/>
                <a:hlinkClick r:id="rId3"/>
              </a:rPr>
              <a:t>https://github.com/crpr777/CSW2025-AD-DC604/blob/main/http-c2-llmmodified.json</a:t>
            </a:r>
            <a:endParaRPr lang="en-US" sz="1800">
              <a:latin typeface="Arial"/>
              <a:cs typeface="Arial"/>
            </a:endParaRPr>
          </a:p>
          <a:p>
            <a:pPr lvl="1">
              <a:buClr>
                <a:srgbClr val="000000"/>
              </a:buClr>
            </a:pPr>
            <a:r>
              <a:rPr lang="en-US" sz="1800">
                <a:cs typeface="Helvetica"/>
                <a:hlinkClick r:id="rId4"/>
              </a:rPr>
              <a:t>https://github.com/crpr777/SpaceCowboy</a:t>
            </a:r>
          </a:p>
          <a:p>
            <a:pPr lvl="1">
              <a:buClr>
                <a:srgbClr val="000000"/>
              </a:buClr>
            </a:pPr>
            <a:r>
              <a:rPr lang="en-US" sz="1800">
                <a:cs typeface="Helvetica"/>
                <a:hlinkClick r:id="rId5"/>
              </a:rPr>
              <a:t>https://github.com/crpr777/LaughingMan2</a:t>
            </a:r>
          </a:p>
          <a:p>
            <a:pPr lvl="1">
              <a:buClr>
                <a:srgbClr val="000000"/>
              </a:buClr>
            </a:pPr>
            <a:r>
              <a:rPr lang="en-US" sz="1800">
                <a:cs typeface="Helvetica"/>
                <a:hlinkClick r:id="rId6"/>
              </a:rPr>
              <a:t>https://pinokio.computer/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3EA751-6574-0A33-24C5-35D8DB57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Thanks 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3A8B2-BEAD-CB20-C8C7-3005921AE2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99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30FB2B-8BE8-086B-06BB-162C778F9A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Creating dummy code to evade ML Based detections </a:t>
            </a:r>
          </a:p>
          <a:p>
            <a:pPr lvl="1">
              <a:buClr>
                <a:srgbClr val="000000"/>
              </a:buClr>
            </a:pPr>
            <a:r>
              <a:rPr lang="en-US">
                <a:cs typeface="Helvetica"/>
              </a:rPr>
              <a:t>Take an easy to understand C# stager</a:t>
            </a:r>
            <a:endParaRPr lang="en-US"/>
          </a:p>
          <a:p>
            <a:pPr lvl="1">
              <a:buClr>
                <a:srgbClr val="000000"/>
              </a:buClr>
            </a:pPr>
            <a:r>
              <a:rPr lang="en-US">
                <a:cs typeface="Helvetica"/>
              </a:rPr>
              <a:t>Add dummy code (</a:t>
            </a:r>
            <a:r>
              <a:rPr lang="en-US" err="1">
                <a:cs typeface="Helvetica"/>
              </a:rPr>
              <a:t>Pokemon</a:t>
            </a:r>
            <a:r>
              <a:rPr lang="en-US">
                <a:cs typeface="Helvetica"/>
              </a:rPr>
              <a:t> analysis, magic the gathering, weather, stocks, </a:t>
            </a:r>
            <a:r>
              <a:rPr lang="en-US" err="1">
                <a:cs typeface="Helvetica"/>
              </a:rPr>
              <a:t>etc</a:t>
            </a:r>
            <a:r>
              <a:rPr lang="en-US">
                <a:cs typeface="Helvetica"/>
              </a:rPr>
              <a:t>)</a:t>
            </a:r>
            <a:endParaRPr lang="en-US"/>
          </a:p>
          <a:p>
            <a:pPr lvl="1">
              <a:buClr>
                <a:srgbClr val="000000"/>
              </a:buClr>
            </a:pPr>
            <a:r>
              <a:rPr lang="en-US">
                <a:cs typeface="Helvetica"/>
              </a:rPr>
              <a:t>Adding 2-3 benign functions before executing malicious function = ML detection thrown off(has worked quite a few times against EDR 😈)</a:t>
            </a:r>
            <a:endParaRPr lang="en-US"/>
          </a:p>
          <a:p>
            <a:endParaRPr lang="en-US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EC3A22-C29A-D571-FF7F-95C7C59F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Applied LLM Technique 1 - Dummy code generation for ML based EDR evasion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3D3BA-3B89-D3D5-ED27-A7CEF9DD21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11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8BE8D4-B02D-A6B7-0186-496571D7ED0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C# Stager from Sliver Wiki</a:t>
            </a:r>
          </a:p>
          <a:p>
            <a:r>
              <a:rPr lang="en-US">
                <a:cs typeface="Helvetica"/>
                <a:hlinkClick r:id="rId2"/>
              </a:rPr>
              <a:t>https://sliver.sh/docs?name=Stagers</a:t>
            </a:r>
            <a:endParaRPr lang="en-US"/>
          </a:p>
          <a:p>
            <a:r>
              <a:rPr lang="en-US">
                <a:cs typeface="Helvetica"/>
              </a:rPr>
              <a:t>Customized manually and added PDF open function (generally when compiled for prod add a .pdf icon, run through C# obfuscators)</a:t>
            </a:r>
            <a:endParaRPr lang="en-US"/>
          </a:p>
          <a:p>
            <a:r>
              <a:rPr lang="en-US">
                <a:cs typeface="Helvetica"/>
              </a:rPr>
              <a:t>Dummy code added via LLM/GPT - </a:t>
            </a:r>
            <a:r>
              <a:rPr lang="en-US" err="1">
                <a:cs typeface="Helvetica"/>
              </a:rPr>
              <a:t>Pokemon</a:t>
            </a:r>
            <a:r>
              <a:rPr lang="en-US">
                <a:cs typeface="Helvetica"/>
              </a:rPr>
              <a:t> analysis previously, GPT updated to analyze items of Canadian cultural significance</a:t>
            </a:r>
            <a:endParaRPr lang="en-US"/>
          </a:p>
          <a:p>
            <a:endParaRPr lang="en-US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3C369F-319A-4F28-696E-E3B167A8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PoC 1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5482F-E083-06CD-F0FE-198223FAB4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625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8BE2AA-BBA6-D27A-7B2F-A58A4DFA737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17536" y="1147763"/>
            <a:ext cx="6877178" cy="34956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321D1E-E073-E196-47B0-E2061579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Source</a:t>
            </a:r>
            <a:br>
              <a:rPr lang="en-US">
                <a:cs typeface="Helvetica"/>
              </a:rPr>
            </a:b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C8A45-9632-CD9D-1F78-A64C0A63F0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562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3734CBF-403A-1A5E-FD05-D1A2C27E782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4783" y="1126067"/>
            <a:ext cx="8134350" cy="10329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0EEC06-260D-DFAA-A8AF-FB2DF936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Helvetica"/>
              </a:rPr>
              <a:t>Evasive initial access implant rapidly developed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F135-FC61-CFAD-1325-984F3EBBC6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8955808-A709-D183-8601-BA5FF677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221276"/>
            <a:ext cx="6616700" cy="21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3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AE47CB-0379-1079-255F-C2574A1DC32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/>
        </p:blipFill>
        <p:spPr>
          <a:xfrm>
            <a:off x="1068008" y="154313"/>
            <a:ext cx="3125285" cy="4323549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BE2EA-0A83-1E00-010C-013B53A67A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81484" y="4805880"/>
            <a:ext cx="2025440" cy="197644"/>
          </a:xfrm>
        </p:spPr>
        <p:txBody>
          <a:bodyPr wrap="non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kern="800" spc="-40"/>
              <a:t>©2023 IOActive, Inc. All rights reserved</a:t>
            </a:r>
            <a:r>
              <a:rPr lang="en-US" sz="700"/>
              <a:t>.</a:t>
            </a:r>
          </a:p>
        </p:txBody>
      </p:sp>
      <p:pic>
        <p:nvPicPr>
          <p:cNvPr id="2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5F3B3EC-F26B-7A7A-2657-273CBF492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96" y="4093267"/>
            <a:ext cx="9144000" cy="492790"/>
          </a:xfrm>
          <a:prstGeom prst="rect">
            <a:avLst/>
          </a:prstGeom>
        </p:spPr>
      </p:pic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E6AB09F-A3AB-043E-FEA3-A9CB68C85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016" y="618067"/>
            <a:ext cx="4600068" cy="32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3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4873C3-9CC4-A867-974C-87102E38EEF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Helvetica"/>
              </a:rPr>
              <a:t>https://github.com/crpr777/CSW2025-AD-DC604/blob/main/CanadianBacon.cs</a:t>
            </a:r>
          </a:p>
          <a:p>
            <a:endParaRPr lang="en-US">
              <a:cs typeface="Helvetic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F52F3D-EE9B-4824-5894-E3D09B8D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Helvetica"/>
              </a:rPr>
              <a:t>Github</a:t>
            </a:r>
            <a:r>
              <a:rPr lang="en-US">
                <a:cs typeface="Helvetica"/>
              </a:rPr>
              <a:t> Link for resulting Code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252E8-23D4-4329-4A37-AE320BB100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800" spc="-40"/>
              <a:t>©2023 IOActive, Inc. All rights reserved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4216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OActive2 3">
      <a:dk1>
        <a:srgbClr val="000000"/>
      </a:dk1>
      <a:lt1>
        <a:srgbClr val="FFFFFF"/>
      </a:lt1>
      <a:dk2>
        <a:srgbClr val="838383"/>
      </a:dk2>
      <a:lt2>
        <a:srgbClr val="EEECE1"/>
      </a:lt2>
      <a:accent1>
        <a:srgbClr val="556E70"/>
      </a:accent1>
      <a:accent2>
        <a:srgbClr val="CF0A2C"/>
      </a:accent2>
      <a:accent3>
        <a:srgbClr val="9DC74C"/>
      </a:accent3>
      <a:accent4>
        <a:srgbClr val="F15A24"/>
      </a:accent4>
      <a:accent5>
        <a:srgbClr val="184770"/>
      </a:accent5>
      <a:accent6>
        <a:srgbClr val="F7931E"/>
      </a:accent6>
      <a:hlink>
        <a:srgbClr val="424242"/>
      </a:hlink>
      <a:folHlink>
        <a:srgbClr val="42424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4ED8B6AF9B444A839DBF44344475A" ma:contentTypeVersion="2" ma:contentTypeDescription="Create a new document." ma:contentTypeScope="" ma:versionID="526c985c1148b060f578fd540041ade7">
  <xsd:schema xmlns:xsd="http://www.w3.org/2001/XMLSchema" xmlns:xs="http://www.w3.org/2001/XMLSchema" xmlns:p="http://schemas.microsoft.com/office/2006/metadata/properties" xmlns:ns1="http://schemas.microsoft.com/sharepoint/v3" xmlns:ns2="9a12ce14-fc8f-47d8-84be-7c6be5a21728" targetNamespace="http://schemas.microsoft.com/office/2006/metadata/properties" ma:root="true" ma:fieldsID="9737cc13bfa537f0f5f5597893489033" ns1:_="" ns2:_="">
    <xsd:import namespace="http://schemas.microsoft.com/sharepoint/v3"/>
    <xsd:import namespace="9a12ce14-fc8f-47d8-84be-7c6be5a21728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12ce14-fc8f-47d8-84be-7c6be5a217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11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2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3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9a12ce14-fc8f-47d8-84be-7c6be5a21728">2FZCTKTZNPRZ-721767430-39</_dlc_DocId>
    <_dlc_DocIdUrl xmlns="9a12ce14-fc8f-47d8-84be-7c6be5a21728">
      <Url>https://sharepoint.ioactive.com/tools_resources/marketing_materials/_layouts/15/DocIdRedir.aspx?ID=2FZCTKTZNPRZ-721767430-39</Url>
      <Description>2FZCTKTZNPRZ-721767430-39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06A8AD-ACBA-4F34-B792-E2443C149A5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9A942EB-7D77-4993-8E56-17B4CBB23B94}">
  <ds:schemaRefs>
    <ds:schemaRef ds:uri="9a12ce14-fc8f-47d8-84be-7c6be5a217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0162601-8629-42CF-A13C-587D55EE9F0B}">
  <ds:schemaRefs>
    <ds:schemaRef ds:uri="9a12ce14-fc8f-47d8-84be-7c6be5a21728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DED63B75-921C-472D-B536-88877DF8B8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1_Office Theme</vt:lpstr>
      <vt:lpstr>Weaponizing LLMs: Red Teaming in the Age of Generative AI   e    </vt:lpstr>
      <vt:lpstr>Overview – Generative AI</vt:lpstr>
      <vt:lpstr>What I normally do</vt:lpstr>
      <vt:lpstr>Applied LLM Technique 1 - Dummy code generation for ML based EDR evasion</vt:lpstr>
      <vt:lpstr>PoC 1</vt:lpstr>
      <vt:lpstr>Source </vt:lpstr>
      <vt:lpstr>Evasive initial access implant rapidly developed</vt:lpstr>
      <vt:lpstr>PowerPoint Presentation</vt:lpstr>
      <vt:lpstr>Github Link for resulting Code</vt:lpstr>
      <vt:lpstr>Applied LLM Technique 2: “Analyze my C2 Redirector logs and extract the IP Addresses...</vt:lpstr>
      <vt:lpstr>PoC 2 Example of reviewing caddy logs for blue team indicators</vt:lpstr>
      <vt:lpstr>Applied LLM Technique 3 - Build a randomized C2 profile for sliver so I can evade network level detections:</vt:lpstr>
      <vt:lpstr>Might not be perfect first attempt, try again :) </vt:lpstr>
      <vt:lpstr>C2 profile result</vt:lpstr>
      <vt:lpstr>https://github.com/crpr777/CSW2025-AD-DC604</vt:lpstr>
      <vt:lpstr>LPE + EDR Disabling – Applied Technique 4</vt:lpstr>
      <vt:lpstr>Time Saved</vt:lpstr>
      <vt:lpstr>Deepfake creation tools with a single click </vt:lpstr>
      <vt:lpstr>Creating Audio Deepfakes </vt:lpstr>
      <vt:lpstr>Gathering target data</vt:lpstr>
      <vt:lpstr>Chopping it up</vt:lpstr>
      <vt:lpstr>Initial audio Proof of Concepts – Applied technique 5</vt:lpstr>
      <vt:lpstr>LLM Task: Help me automate my initial access flow – Creating new tools :) </vt:lpstr>
      <vt:lpstr>Tasks sped up </vt:lpstr>
      <vt:lpstr>SpaceCowboy 0.2 </vt:lpstr>
      <vt:lpstr>SpaceCowboy Demo </vt:lpstr>
      <vt:lpstr>SpaceCowboy Link</vt:lpstr>
      <vt:lpstr>Laughing Man App</vt:lpstr>
      <vt:lpstr>Laughing man Demo</vt:lpstr>
      <vt:lpstr>LaughingMan2 Link</vt:lpstr>
      <vt:lpstr>Summary – LLM's/AI has helped us do the following </vt:lpstr>
      <vt:lpstr>Thanks </vt:lpstr>
    </vt:vector>
  </TitlesOfParts>
  <Manager/>
  <Company/>
  <LinksUpToDate>false</LinksUpToDate>
  <SharedDoc>false</SharedDoc>
  <HyperlinkBase>https://ioactive.com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IOActive Corporate Overview &amp; Capabilities</dc:title>
  <dc:subject/>
  <dc:creator>dave falkenstein</dc:creator>
  <cp:keywords/>
  <dc:description/>
  <cp:revision>4</cp:revision>
  <dcterms:created xsi:type="dcterms:W3CDTF">2019-01-22T03:50:02Z</dcterms:created>
  <dcterms:modified xsi:type="dcterms:W3CDTF">2025-04-23T02:55:12Z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63417031-d979-4a7c-b9fc-8fb231a56d81</vt:lpwstr>
  </property>
  <property fmtid="{D5CDD505-2E9C-101B-9397-08002B2CF9AE}" pid="3" name="ContentTypeId">
    <vt:lpwstr>0x0101004BA4ED8B6AF9B444A839DBF44344475A</vt:lpwstr>
  </property>
</Properties>
</file>